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3663" r:id="rId2"/>
    <p:sldId id="3664" r:id="rId3"/>
    <p:sldId id="2562" r:id="rId4"/>
    <p:sldId id="2565" r:id="rId5"/>
    <p:sldId id="2147482361" r:id="rId6"/>
    <p:sldId id="2147482362" r:id="rId7"/>
    <p:sldId id="2147482364" r:id="rId8"/>
    <p:sldId id="2147482366" r:id="rId9"/>
    <p:sldId id="21474823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56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3.jpg>
</file>

<file path=ppt/media/image4.png>
</file>

<file path=ppt/media/image5.jp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009147-6E35-4795-A627-D6E6B9B1107C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56C26-DA4B-4CBD-AD89-DB9B6E44B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924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Bullet Point Slide includes either a lighter mountain range image in the background or a solid color fill. It should be used to summarize the main points that will be discussed in the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F2B12-1FF6-4923-BBD6-9866FA781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08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presentation, we will cover the following acts: Understanding Data, Theatrical Representation of Statistics, Engaging the Audience, and Closing Act: The Future of Data in Theater.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56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slide, we will dive into a visual representation of a key data point related to audience engagement in theater performances.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48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DB386-B6BB-1EDB-7C71-068901FFA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BDBAA8-A910-71CC-C2ED-9AD0C2D85E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DE849F-E291-ADEF-B2AC-511B29D2D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presentation, we will cover the following acts: Understanding Data, Theatrical Representation of Statistics, Engaging the Audience, and Closing Act: The Future of Data in Theater.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95E40-DCD3-C5A6-C582-1C435AD312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24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10217-8A01-D0AB-3DD1-C6D4B6B0A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2887DA-04B9-1BDA-276B-B09B6001D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9BF484-AB3C-915C-C8C1-B95A31615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presentation, we will cover the following acts: Understanding Data, Theatrical Representation of Statistics, Engaging the Audience, and Closing Act: The Future of Data in Theater.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A298F-5B3B-FB5D-D9DD-7BB7B03E97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60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6EE19-2872-0650-9550-F04F4293B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8E832F-7FAF-150A-222E-917A01AEF1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414152-1F94-5135-0FF1-80A60BA021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presentation, we will cover the following acts: Understanding Data, Theatrical Representation of Statistics, Engaging the Audience, and Closing Act: The Future of Data in Theater.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EEC02-1A57-0733-1E02-C835F6B361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23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72AFB-F482-AE5D-D1CB-61CE1F8D6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FE8F9E-0AE1-8BFE-B178-E73967A781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366E83-DAA8-E4FD-A167-4CC021A8E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this presentation, we will cover the following acts: Understanding Data, Theatrical Representation of Statistics, Engaging the Audience, and Closing Act: The Future of Data in Theater.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FEF9C-80C9-B7A6-73D3-8D4CE1A410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0701B-CA3B-450F-A7C1-E72C375A1F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52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704033-38F8-491D-9D8F-F35C487CC4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3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7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88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4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889AA7CC-917A-8DC1-05B4-FBBD3A9D561D}"/>
              </a:ext>
            </a:extLst>
          </p:cNvPr>
          <p:cNvSpPr txBox="1">
            <a:spLocks/>
          </p:cNvSpPr>
          <p:nvPr userDrawn="1"/>
        </p:nvSpPr>
        <p:spPr>
          <a:xfrm>
            <a:off x="11368096" y="6419257"/>
            <a:ext cx="365759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78EFB2-4C89-4337-9FE3-76CC5529E1A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1E154C7-5326-9F20-256D-1E8ACE3E8F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26240" y="6313321"/>
            <a:ext cx="365760" cy="36576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2170CFE-80D3-0167-D7DC-6D446AF786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743" y="874896"/>
            <a:ext cx="8034846" cy="646331"/>
          </a:xfrm>
        </p:spPr>
        <p:txBody>
          <a:bodyPr wrap="square" lIns="0" tIns="91440" rIns="0" bIns="0" anchor="t" anchorCtr="0">
            <a:spAutoFit/>
          </a:bodyPr>
          <a:lstStyle>
            <a:lvl1pPr>
              <a:defRPr sz="4000" b="1" i="0">
                <a:solidFill>
                  <a:srgbClr val="25BAA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927D51-78CD-F627-7DBD-1BC220603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5743" y="680997"/>
            <a:ext cx="8034846" cy="193899"/>
          </a:xfrm>
        </p:spPr>
        <p:txBody>
          <a:bodyPr wrap="square" lIns="0" tIns="0" rIns="0" bIns="0" anchor="b">
            <a:spAutoFit/>
          </a:bodyPr>
          <a:lstStyle>
            <a:lvl1pPr marL="0" indent="0">
              <a:buNone/>
              <a:defRPr sz="1400" b="1" i="0" spc="2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SUBHEAD TEXT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08615644-E1DF-8F85-8583-9B2F7020336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5743" y="1715125"/>
            <a:ext cx="8034846" cy="446187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8325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65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92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20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08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7/17/2025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66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5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02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8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94" r:id="rId1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eg"/><Relationship Id="rId5" Type="http://schemas.openxmlformats.org/officeDocument/2006/relationships/hyperlink" Target="https://learn.microsoft.com/en-us/fabric/data-engineering/notebook-utilities" TargetMode="External"/><Relationship Id="rId4" Type="http://schemas.openxmlformats.org/officeDocument/2006/relationships/hyperlink" Target="https://fabric.guru/using-fabricrestclient-to-make-fabric-rest-api-cal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jared.kuehn@bakertilly.com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hyperlink" Target="https://github.com/databardus/PySparkFabric_Intro" TargetMode="External"/><Relationship Id="rId4" Type="http://schemas.openxmlformats.org/officeDocument/2006/relationships/hyperlink" Target="https://www.linkedin.com/in/databard-jared-kueh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nowy mountain tops with clouds and a sun&#10;&#10;AI-generated content may be incorrect.">
            <a:extLst>
              <a:ext uri="{FF2B5EF4-FFF2-40B4-BE49-F238E27FC236}">
                <a16:creationId xmlns:a16="http://schemas.microsoft.com/office/drawing/2014/main" id="{E6270EFD-37AF-66FF-9ADC-7B6BB4BBAB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05D7C3-E35C-A0E1-6E4F-6CEDAB7D3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158" y="5528235"/>
            <a:ext cx="10696574" cy="770964"/>
          </a:xfrm>
          <a:solidFill>
            <a:schemeClr val="bg2">
              <a:alpha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400" dirty="0"/>
              <a:t>Date: 2025/07/17, Cloud Data Driven</a:t>
            </a:r>
            <a:br>
              <a:rPr lang="en-US" sz="2400" dirty="0"/>
            </a:br>
            <a:r>
              <a:rPr lang="en-US" sz="2400" dirty="0"/>
              <a:t>Presented by Jared Kuehn</a:t>
            </a:r>
          </a:p>
        </p:txBody>
      </p:sp>
      <p:pic>
        <p:nvPicPr>
          <p:cNvPr id="5" name="Picture 4" descr="A group of people sitting in a movie theater&#10;&#10;AI-generated content may be incorrect.">
            <a:extLst>
              <a:ext uri="{FF2B5EF4-FFF2-40B4-BE49-F238E27FC236}">
                <a16:creationId xmlns:a16="http://schemas.microsoft.com/office/drawing/2014/main" id="{08F58472-D114-7FD2-DAB7-4937A2ECF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95" y="130628"/>
            <a:ext cx="5950265" cy="462798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736C5DE-44A5-DB49-490D-EFDD71418EFC}"/>
              </a:ext>
            </a:extLst>
          </p:cNvPr>
          <p:cNvSpPr txBox="1">
            <a:spLocks/>
          </p:cNvSpPr>
          <p:nvPr/>
        </p:nvSpPr>
        <p:spPr>
          <a:xfrm>
            <a:off x="934748" y="438539"/>
            <a:ext cx="4421023" cy="199675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Intro to </a:t>
            </a:r>
            <a:r>
              <a:rPr lang="en-US" dirty="0" err="1"/>
              <a:t>PySpark</a:t>
            </a:r>
            <a:r>
              <a:rPr lang="en-US" dirty="0"/>
              <a:t> in </a:t>
            </a:r>
          </a:p>
          <a:p>
            <a:pPr algn="ctr"/>
            <a:r>
              <a:rPr lang="en-US" dirty="0"/>
              <a:t>Microsoft fabric</a:t>
            </a:r>
          </a:p>
        </p:txBody>
      </p:sp>
    </p:spTree>
    <p:extLst>
      <p:ext uri="{BB962C8B-B14F-4D97-AF65-F5344CB8AC3E}">
        <p14:creationId xmlns:p14="http://schemas.microsoft.com/office/powerpoint/2010/main" val="3108139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mountain range with snow and clouds&#10;&#10;AI-generated content may be incorrect.">
            <a:extLst>
              <a:ext uri="{FF2B5EF4-FFF2-40B4-BE49-F238E27FC236}">
                <a16:creationId xmlns:a16="http://schemas.microsoft.com/office/drawing/2014/main" id="{BA38AF98-6288-1BBF-7157-B0396F516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12192000" cy="9482666"/>
          </a:xfrm>
          <a:prstGeom prst="rect">
            <a:avLst/>
          </a:prstGeom>
        </p:spPr>
      </p:pic>
      <p:pic>
        <p:nvPicPr>
          <p:cNvPr id="27" name="Picture 26" descr="A person in a blue suit&#10;&#10;Description automatically generated">
            <a:extLst>
              <a:ext uri="{FF2B5EF4-FFF2-40B4-BE49-F238E27FC236}">
                <a16:creationId xmlns:a16="http://schemas.microsoft.com/office/drawing/2014/main" id="{6917F73A-67CE-EBD6-B3B3-CA9413DF9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0945" y="226604"/>
            <a:ext cx="3976527" cy="5947477"/>
          </a:xfrm>
          <a:prstGeom prst="rect">
            <a:avLst/>
          </a:prstGeom>
        </p:spPr>
      </p:pic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343FFF06-A790-AF36-25F2-91D8C6499DFC}"/>
              </a:ext>
            </a:extLst>
          </p:cNvPr>
          <p:cNvSpPr txBox="1">
            <a:spLocks/>
          </p:cNvSpPr>
          <p:nvPr/>
        </p:nvSpPr>
        <p:spPr>
          <a:xfrm>
            <a:off x="787392" y="226605"/>
            <a:ext cx="5138095" cy="49244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45720" tIns="22860" rIns="45720" bIns="2286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900" dirty="0"/>
              <a:t>About Me: Jared Kuehn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BE72CDC-1C28-55A3-58EE-FB8A17C45DB0}"/>
              </a:ext>
            </a:extLst>
          </p:cNvPr>
          <p:cNvSpPr txBox="1"/>
          <p:nvPr/>
        </p:nvSpPr>
        <p:spPr>
          <a:xfrm>
            <a:off x="787392" y="864208"/>
            <a:ext cx="5138096" cy="3106271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45720" tIns="22860" rIns="45720" bIns="22860" rtlCol="0" anchor="t">
            <a:normAutofit lnSpcReduction="10000"/>
          </a:bodyPr>
          <a:lstStyle/>
          <a:p>
            <a:pPr defTabSz="914184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700" u="sng" dirty="0">
                <a:solidFill>
                  <a:schemeClr val="tx2"/>
                </a:solidFill>
              </a:rPr>
              <a:t>I am Data Guy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Sr. Data Engineer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10+ years of Data Industry stuff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Non-cloud Certs: MCSE, PSM 1</a:t>
            </a:r>
          </a:p>
          <a:p>
            <a:pPr defTabSz="914184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700" u="sng" dirty="0">
                <a:solidFill>
                  <a:schemeClr val="tx2"/>
                </a:solidFill>
              </a:rPr>
              <a:t>I am Storyteller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Weird Al is my hero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Played </a:t>
            </a:r>
            <a:r>
              <a:rPr lang="en-US" sz="2000" dirty="0" err="1">
                <a:solidFill>
                  <a:schemeClr val="tx2"/>
                </a:solidFill>
              </a:rPr>
              <a:t>Opheli</a:t>
            </a:r>
            <a:r>
              <a:rPr lang="en-US" sz="2000" dirty="0">
                <a:solidFill>
                  <a:schemeClr val="tx2"/>
                </a:solidFill>
              </a:rPr>
              <a:t>a in Hamlet</a:t>
            </a:r>
          </a:p>
          <a:p>
            <a:pPr marL="285750" indent="-28575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Hat Collector</a:t>
            </a:r>
          </a:p>
        </p:txBody>
      </p:sp>
      <p:pic>
        <p:nvPicPr>
          <p:cNvPr id="30" name="Picture 29" descr="A black and white logo&#10;&#10;Description automatically generated">
            <a:extLst>
              <a:ext uri="{FF2B5EF4-FFF2-40B4-BE49-F238E27FC236}">
                <a16:creationId xmlns:a16="http://schemas.microsoft.com/office/drawing/2014/main" id="{B75A23F0-E411-5B02-B9E0-79B5CDCF883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94" y="4453360"/>
            <a:ext cx="5727020" cy="1705802"/>
          </a:xfrm>
          <a:prstGeom prst="rect">
            <a:avLst/>
          </a:prstGeom>
        </p:spPr>
      </p:pic>
      <p:pic>
        <p:nvPicPr>
          <p:cNvPr id="31" name="Picture 30" descr="A person in a suit and tie&#10;&#10;Description automatically generated">
            <a:extLst>
              <a:ext uri="{FF2B5EF4-FFF2-40B4-BE49-F238E27FC236}">
                <a16:creationId xmlns:a16="http://schemas.microsoft.com/office/drawing/2014/main" id="{DA23D7AF-404D-2D28-B219-47F63BC199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6810" y="586506"/>
            <a:ext cx="3715555" cy="5561436"/>
          </a:xfrm>
          <a:prstGeom prst="rect">
            <a:avLst/>
          </a:prstGeom>
        </p:spPr>
      </p:pic>
      <p:pic>
        <p:nvPicPr>
          <p:cNvPr id="36" name="Picture 35" descr="Media">
            <a:extLst>
              <a:ext uri="{FF2B5EF4-FFF2-40B4-BE49-F238E27FC236}">
                <a16:creationId xmlns:a16="http://schemas.microsoft.com/office/drawing/2014/main" id="{2585FF97-B887-3316-AF82-B9473C65AB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1486" y="206602"/>
            <a:ext cx="3977283" cy="59674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DE0E962-F000-455C-564D-3509B57E5D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706" y="285301"/>
            <a:ext cx="5888780" cy="5888780"/>
          </a:xfrm>
          <a:prstGeom prst="rect">
            <a:avLst/>
          </a:prstGeom>
        </p:spPr>
      </p:pic>
      <p:pic>
        <p:nvPicPr>
          <p:cNvPr id="34" name="Picture 33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578E48DB-8379-6FA3-E396-A406B5856D10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6605"/>
            <a:ext cx="1820792" cy="1820792"/>
          </a:xfrm>
          <a:prstGeom prst="rect">
            <a:avLst/>
          </a:prstGeom>
        </p:spPr>
      </p:pic>
      <p:pic>
        <p:nvPicPr>
          <p:cNvPr id="35" name="Picture 34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17057C13-6E06-99AC-49ED-1A856B22A0D5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306" y="226605"/>
            <a:ext cx="1820792" cy="1820792"/>
          </a:xfrm>
          <a:prstGeom prst="rect">
            <a:avLst/>
          </a:prstGeom>
        </p:spPr>
      </p:pic>
      <p:pic>
        <p:nvPicPr>
          <p:cNvPr id="3" name="Picture 2" descr="A blue and white label with white text and stars&#10;&#10;AI-generated content may be incorrect.">
            <a:extLst>
              <a:ext uri="{FF2B5EF4-FFF2-40B4-BE49-F238E27FC236}">
                <a16:creationId xmlns:a16="http://schemas.microsoft.com/office/drawing/2014/main" id="{A4F507C9-9C06-22A8-8B7C-8349D04512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299" y="4527365"/>
            <a:ext cx="1869493" cy="2188219"/>
          </a:xfrm>
          <a:prstGeom prst="rect">
            <a:avLst/>
          </a:prstGeom>
        </p:spPr>
      </p:pic>
      <p:pic>
        <p:nvPicPr>
          <p:cNvPr id="4" name="Picture 3" descr="A blue and white label with white text and stars&#10;&#10;AI-generated content may be incorrect.">
            <a:extLst>
              <a:ext uri="{FF2B5EF4-FFF2-40B4-BE49-F238E27FC236}">
                <a16:creationId xmlns:a16="http://schemas.microsoft.com/office/drawing/2014/main" id="{5C93D462-9A2D-AA2B-83D5-F49AE1D752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5045" y="4570390"/>
            <a:ext cx="1771314" cy="214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1947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Blank retro neon Billboards, with white spaces for text, image, or more. You can used for Theather, cinema, casino...">
            <a:extLst>
              <a:ext uri="{FF2B5EF4-FFF2-40B4-BE49-F238E27FC236}">
                <a16:creationId xmlns:a16="http://schemas.microsoft.com/office/drawing/2014/main" id="{02B31797-5FE8-4A64-951B-00BD45F5B0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7488" r="27564" b="2"/>
          <a:stretch/>
        </p:blipFill>
        <p:spPr>
          <a:xfrm>
            <a:off x="517867" y="2577661"/>
            <a:ext cx="4672584" cy="3768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4EE1F-3038-9C81-5BC0-623BDBE8D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809314" cy="14471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Today's Performance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D067D-2C3D-2EE0-67D7-96E7CC810BF9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842000" y="1033272"/>
            <a:ext cx="5832133" cy="5312732"/>
          </a:xfrm>
        </p:spPr>
        <p:txBody>
          <a:bodyPr>
            <a:normAutofit/>
          </a:bodyPr>
          <a:lstStyle/>
          <a:p>
            <a:pPr lvl="0" defTabSz="91417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200" dirty="0">
                <a:solidFill>
                  <a:srgbClr val="494949"/>
                </a:solidFill>
                <a:latin typeface="Nunito Sans" pitchFamily="2" charset="77"/>
              </a:rPr>
              <a:t>Python/Spark Fundamentals</a:t>
            </a:r>
          </a:p>
          <a:p>
            <a:pPr lvl="0" defTabSz="91417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200" dirty="0">
                <a:solidFill>
                  <a:srgbClr val="494949"/>
                </a:solidFill>
                <a:latin typeface="Nunito Sans"/>
              </a:rPr>
              <a:t>Fabric-specific </a:t>
            </a:r>
            <a:r>
              <a:rPr lang="en-US" sz="3200" dirty="0" err="1">
                <a:solidFill>
                  <a:srgbClr val="494949"/>
                </a:solidFill>
                <a:latin typeface="Nunito Sans"/>
              </a:rPr>
              <a:t>PySpark</a:t>
            </a:r>
            <a:r>
              <a:rPr lang="en-US" sz="3200" dirty="0">
                <a:solidFill>
                  <a:srgbClr val="494949"/>
                </a:solidFill>
                <a:latin typeface="Nunito Sans"/>
              </a:rPr>
              <a:t> stuff</a:t>
            </a:r>
          </a:p>
          <a:p>
            <a:pPr lvl="0" defTabSz="91417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200" dirty="0">
                <a:solidFill>
                  <a:srgbClr val="494949"/>
                </a:solidFill>
                <a:latin typeface="Nunito Sans"/>
              </a:rPr>
              <a:t>Follow-up Resources</a:t>
            </a:r>
          </a:p>
          <a:p>
            <a:pPr lvl="0" defTabSz="91417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200" dirty="0">
                <a:solidFill>
                  <a:srgbClr val="494949"/>
                </a:solidFill>
                <a:latin typeface="Nunito Sans" pitchFamily="2" charset="77"/>
              </a:rPr>
              <a:t>Q&amp;A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438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6407" y="508090"/>
            <a:ext cx="4660733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2D038F9-45EF-DF08-51E8-D80654808F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207"/>
          <a:stretch/>
        </p:blipFill>
        <p:spPr>
          <a:xfrm>
            <a:off x="5856296" y="0"/>
            <a:ext cx="6330286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CDDBF03-90B9-656E-ECFE-E8044ADCF280}"/>
              </a:ext>
            </a:extLst>
          </p:cNvPr>
          <p:cNvSpPr txBox="1"/>
          <p:nvPr/>
        </p:nvSpPr>
        <p:spPr>
          <a:xfrm>
            <a:off x="563177" y="1246965"/>
            <a:ext cx="5301132" cy="51029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R="0" defTabSz="1828367" fontAlgn="auto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600" dirty="0">
                <a:solidFill>
                  <a:schemeClr val="tx2"/>
                </a:solidFill>
                <a:latin typeface="Nunito Sans Bold"/>
              </a:rPr>
              <a:t>Python</a:t>
            </a:r>
          </a:p>
          <a:p>
            <a:pPr marL="342900" indent="-342900" defTabSz="1828367">
              <a:lnSpc>
                <a:spcPct val="90000"/>
              </a:lnSpc>
              <a:spcBef>
                <a:spcPts val="2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tx2"/>
                </a:solidFill>
                <a:latin typeface="Nunito Sans Bold"/>
              </a:rPr>
              <a:t>3</a:t>
            </a:r>
            <a:r>
              <a:rPr lang="en-US" sz="2800" baseline="30000" dirty="0">
                <a:solidFill>
                  <a:schemeClr val="tx2"/>
                </a:solidFill>
                <a:latin typeface="Nunito Sans Bold"/>
              </a:rPr>
              <a:t>rd</a:t>
            </a:r>
            <a:r>
              <a:rPr lang="en-US" sz="2800" dirty="0">
                <a:solidFill>
                  <a:schemeClr val="tx2"/>
                </a:solidFill>
                <a:latin typeface="Nunito Sans Bold"/>
              </a:rPr>
              <a:t> Gen Programming Lang</a:t>
            </a:r>
          </a:p>
          <a:p>
            <a:pPr marL="342900" indent="-342900" defTabSz="1828367">
              <a:lnSpc>
                <a:spcPct val="90000"/>
              </a:lnSpc>
              <a:spcBef>
                <a:spcPts val="2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tx2"/>
                </a:solidFill>
                <a:latin typeface="Nunito Sans Bold"/>
              </a:rPr>
              <a:t>Community Support</a:t>
            </a:r>
          </a:p>
          <a:p>
            <a:pPr marL="342900" indent="-342900" defTabSz="1828367">
              <a:lnSpc>
                <a:spcPct val="90000"/>
              </a:lnSpc>
              <a:spcBef>
                <a:spcPts val="2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tx2"/>
                </a:solidFill>
                <a:latin typeface="Nunito Sans Bold"/>
              </a:rPr>
              <a:t>Libraries Galore!</a:t>
            </a:r>
          </a:p>
          <a:p>
            <a:pPr marL="342900" indent="-342900" defTabSz="1828367">
              <a:lnSpc>
                <a:spcPct val="90000"/>
              </a:lnSpc>
              <a:spcBef>
                <a:spcPts val="2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tx2"/>
                </a:solidFill>
                <a:latin typeface="Nunito Sans Bold"/>
              </a:rPr>
              <a:t>Cons</a:t>
            </a:r>
          </a:p>
          <a:p>
            <a:pPr marL="914400" lvl="1" indent="-342900" defTabSz="1828367">
              <a:lnSpc>
                <a:spcPct val="90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Smaller datasets</a:t>
            </a:r>
          </a:p>
          <a:p>
            <a:pPr marL="914400" lvl="1" indent="-342900" defTabSz="1828367">
              <a:lnSpc>
                <a:spcPct val="90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Single-node computing</a:t>
            </a:r>
          </a:p>
          <a:p>
            <a:pPr marL="1371600" lvl="2" indent="-342900" defTabSz="1828367">
              <a:lnSpc>
                <a:spcPct val="90000"/>
              </a:lnSpc>
              <a:spcBef>
                <a:spcPts val="6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Global Interpreter Lock</a:t>
            </a:r>
          </a:p>
        </p:txBody>
      </p: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13EBCA0B-5B40-46CB-B6FF-008DA378A3DF}"/>
              </a:ext>
            </a:extLst>
          </p:cNvPr>
          <p:cNvSpPr txBox="1">
            <a:spLocks/>
          </p:cNvSpPr>
          <p:nvPr/>
        </p:nvSpPr>
        <p:spPr>
          <a:xfrm>
            <a:off x="393289" y="315345"/>
            <a:ext cx="5362806" cy="9316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Nunito Sans Regular"/>
              </a:rPr>
              <a:t>Why </a:t>
            </a:r>
            <a:r>
              <a:rPr lang="en-US" sz="4400" dirty="0" err="1">
                <a:latin typeface="Nunito Sans Regular"/>
              </a:rPr>
              <a:t>PySpark</a:t>
            </a:r>
            <a:r>
              <a:rPr lang="en-US" sz="4400" dirty="0">
                <a:latin typeface="Nunito Sans Regular"/>
              </a:rPr>
              <a:t>?</a:t>
            </a:r>
          </a:p>
        </p:txBody>
      </p:sp>
      <p:pic>
        <p:nvPicPr>
          <p:cNvPr id="3" name="Picture 2" descr="A person wearing a viking helmet&#10;&#10;AI-generated content may be incorrect.">
            <a:extLst>
              <a:ext uri="{FF2B5EF4-FFF2-40B4-BE49-F238E27FC236}">
                <a16:creationId xmlns:a16="http://schemas.microsoft.com/office/drawing/2014/main" id="{35F68B27-7BB5-3A06-CD0C-A25E0BA9FC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849" y="-156221"/>
            <a:ext cx="5301132" cy="706817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C92FDC2-6020-B2AF-DE8B-D6DD4125DEAB}"/>
              </a:ext>
            </a:extLst>
          </p:cNvPr>
          <p:cNvSpPr txBox="1"/>
          <p:nvPr/>
        </p:nvSpPr>
        <p:spPr>
          <a:xfrm>
            <a:off x="6094476" y="1245558"/>
            <a:ext cx="6092106" cy="4054443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2000"/>
              </a:spcBef>
            </a:pPr>
            <a:r>
              <a:rPr lang="en-US" sz="3600" dirty="0" err="1">
                <a:solidFill>
                  <a:schemeClr val="tx2">
                    <a:lumMod val="50000"/>
                  </a:schemeClr>
                </a:solidFill>
                <a:latin typeface="+mj-lt"/>
              </a:rPr>
              <a:t>PySpark</a:t>
            </a:r>
            <a:endParaRPr lang="en-US" sz="3600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marL="347472" indent="-347472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Python API for Apache Spark</a:t>
            </a:r>
          </a:p>
          <a:p>
            <a:pPr marL="347472" indent="-347472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Apache Spark</a:t>
            </a:r>
          </a:p>
          <a:p>
            <a:pPr marL="347472" indent="-347472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Distributed Compute clusters</a:t>
            </a:r>
          </a:p>
          <a:p>
            <a:pPr lvl="2" indent="-347472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Resilient Distributed Datasets</a:t>
            </a:r>
          </a:p>
          <a:p>
            <a:pPr lvl="2" indent="-347472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Big datasets</a:t>
            </a:r>
          </a:p>
          <a:p>
            <a:pPr marL="347472" indent="-347472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Nunito Sans Bold" charset="0"/>
                <a:cs typeface="Nunito Sans Bold" charset="0"/>
              </a:rPr>
              <a:t>Libraries specific to big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274D93-29FC-61CC-4EC0-272F5DE4C6E4}"/>
              </a:ext>
            </a:extLst>
          </p:cNvPr>
          <p:cNvSpPr txBox="1"/>
          <p:nvPr/>
        </p:nvSpPr>
        <p:spPr>
          <a:xfrm>
            <a:off x="6162351" y="5730494"/>
            <a:ext cx="5788421" cy="70788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Sven the Skeptic</a:t>
            </a:r>
          </a:p>
        </p:txBody>
      </p:sp>
      <p:sp>
        <p:nvSpPr>
          <p:cNvPr id="29" name="Multiplication Sign 28">
            <a:extLst>
              <a:ext uri="{FF2B5EF4-FFF2-40B4-BE49-F238E27FC236}">
                <a16:creationId xmlns:a16="http://schemas.microsoft.com/office/drawing/2014/main" id="{315C4A13-2F2C-33F2-8A43-014E674909FC}"/>
              </a:ext>
            </a:extLst>
          </p:cNvPr>
          <p:cNvSpPr/>
          <p:nvPr/>
        </p:nvSpPr>
        <p:spPr>
          <a:xfrm>
            <a:off x="5756095" y="5452459"/>
            <a:ext cx="6457284" cy="1358735"/>
          </a:xfrm>
          <a:prstGeom prst="mathMultiply">
            <a:avLst/>
          </a:prstGeom>
          <a:gradFill>
            <a:gsLst>
              <a:gs pos="0">
                <a:srgbClr val="C00000"/>
              </a:gs>
              <a:gs pos="0">
                <a:srgbClr val="FF0000"/>
              </a:gs>
            </a:gsLst>
            <a:lin ang="3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>
                  <a:alpha val="0"/>
                </a:schemeClr>
              </a:solidFill>
              <a:latin typeface="Nunito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371370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  <p:bldP spid="27" grpId="0" uiExpand="1" build="p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720718-B545-27DE-69C4-969602E3A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1A814297-9778-3AB3-A3A9-35D16A7C419A}"/>
              </a:ext>
            </a:extLst>
          </p:cNvPr>
          <p:cNvSpPr txBox="1">
            <a:spLocks/>
          </p:cNvSpPr>
          <p:nvPr/>
        </p:nvSpPr>
        <p:spPr>
          <a:xfrm>
            <a:off x="517870" y="976160"/>
            <a:ext cx="6300216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Python Cheat Sheet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817474-1EDA-7BFC-636B-BAAE3B8AABCE}"/>
              </a:ext>
            </a:extLst>
          </p:cNvPr>
          <p:cNvSpPr txBox="1"/>
          <p:nvPr/>
        </p:nvSpPr>
        <p:spPr>
          <a:xfrm>
            <a:off x="517870" y="1714741"/>
            <a:ext cx="6281928" cy="3767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Hit the # to comment</a:t>
            </a:r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Imports = libraries</a:t>
            </a:r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Def = function</a:t>
            </a:r>
          </a:p>
          <a:p>
            <a:pPr marL="685800" marR="0" indent="-685800" fontAlgn="auto"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Indents are necessary</a:t>
            </a:r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Praise be the </a:t>
            </a:r>
            <a:r>
              <a:rPr lang="en-US" sz="2400" dirty="0" err="1"/>
              <a:t>DataFrame</a:t>
            </a:r>
            <a:endParaRPr lang="en-US" sz="2400" dirty="0"/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Variable = anything</a:t>
            </a:r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sz="2400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Format string</a:t>
            </a:r>
          </a:p>
          <a:p>
            <a:pPr marL="685800" indent="-6858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sz="2400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PEP 8 Guidelines</a:t>
            </a:r>
          </a:p>
          <a:p>
            <a:pPr marL="685800" marR="0" indent="-685800" fontAlgn="auto"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14781B-3CC2-D508-F2DA-43C4ACBA55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39" r="38843" b="4411"/>
          <a:stretch/>
        </p:blipFill>
        <p:spPr>
          <a:xfrm>
            <a:off x="6056923" y="0"/>
            <a:ext cx="6132029" cy="6942146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8AAD4DDA-C679-CBBB-3DC0-8640741C8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" r="-4" b="5477"/>
          <a:stretch/>
        </p:blipFill>
        <p:spPr>
          <a:xfrm>
            <a:off x="6276771" y="146938"/>
            <a:ext cx="9602669" cy="664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0312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3CA10-DDF1-4B72-8F9E-0FBD67DDF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F6288F3-122C-3FF5-2709-6EDB858E1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0C6B8C-B021-AB12-4A6C-9D5E422DA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94C8154-73C2-F18F-80B7-B24582F81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F47CCB5-BF62-0D88-1FD5-CA349157D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03168F-9EC1-544B-F8A4-43BCB4F0C9E2}"/>
              </a:ext>
            </a:extLst>
          </p:cNvPr>
          <p:cNvSpPr txBox="1">
            <a:spLocks/>
          </p:cNvSpPr>
          <p:nvPr/>
        </p:nvSpPr>
        <p:spPr>
          <a:xfrm>
            <a:off x="517870" y="976160"/>
            <a:ext cx="6300216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Fabric Admin Topics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BEF539-A651-407E-34FC-9FBC4F68F869}"/>
              </a:ext>
            </a:extLst>
          </p:cNvPr>
          <p:cNvSpPr txBox="1"/>
          <p:nvPr/>
        </p:nvSpPr>
        <p:spPr>
          <a:xfrm>
            <a:off x="517870" y="1714740"/>
            <a:ext cx="6281928" cy="4167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184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800" dirty="0"/>
              <a:t>Spark Pools = Hardware</a:t>
            </a:r>
          </a:p>
          <a:p>
            <a:pPr marL="800009" lvl="1" indent="-34290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Check your capacity!</a:t>
            </a:r>
          </a:p>
          <a:p>
            <a:pPr marL="800009" lvl="1" indent="-34290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2 Spark </a:t>
            </a:r>
            <a:r>
              <a:rPr lang="en-US" sz="2400" dirty="0" err="1"/>
              <a:t>Vcores</a:t>
            </a:r>
            <a:r>
              <a:rPr lang="en-US" sz="2400" dirty="0"/>
              <a:t> per CU</a:t>
            </a:r>
          </a:p>
          <a:p>
            <a:pPr defTabSz="914184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800" dirty="0"/>
              <a:t>Environment = Config</a:t>
            </a:r>
          </a:p>
          <a:p>
            <a:pPr marL="800009" lvl="1" indent="-34290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Selected Spark Pool</a:t>
            </a:r>
          </a:p>
          <a:p>
            <a:pPr marL="800009" lvl="1" indent="-34290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Runtime</a:t>
            </a:r>
          </a:p>
          <a:p>
            <a:pPr marL="800009" lvl="1" indent="-342900" defTabSz="914184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Libraries</a:t>
            </a:r>
          </a:p>
          <a:p>
            <a:pPr marR="0" fontAlgn="auto"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A08C4C-975C-E859-4B2A-DDDFDD4171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907F4C-3F19-F779-3406-20A769AF88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39" r="38843" b="4411"/>
          <a:stretch/>
        </p:blipFill>
        <p:spPr>
          <a:xfrm>
            <a:off x="6056923" y="0"/>
            <a:ext cx="6132029" cy="6942146"/>
          </a:xfrm>
          <a:prstGeom prst="rect">
            <a:avLst/>
          </a:prstGeom>
        </p:spPr>
      </p:pic>
      <p:pic>
        <p:nvPicPr>
          <p:cNvPr id="2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FD1280D-7FD1-0989-321C-C11F58FE20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825" y="414182"/>
            <a:ext cx="6309565" cy="48007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69C15D-3582-048B-45AF-B76F03866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52" y="5342602"/>
            <a:ext cx="12064539" cy="1007308"/>
          </a:xfrm>
          <a:prstGeom prst="rect">
            <a:avLst/>
          </a:prstGeom>
        </p:spPr>
      </p:pic>
      <p:pic>
        <p:nvPicPr>
          <p:cNvPr id="4" name="Picture 3" descr="A screenshot of a table&#10;&#10;Description automatically generated">
            <a:extLst>
              <a:ext uri="{FF2B5EF4-FFF2-40B4-BE49-F238E27FC236}">
                <a16:creationId xmlns:a16="http://schemas.microsoft.com/office/drawing/2014/main" id="{01FC974E-5190-32A7-73CA-897423B095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11" y="414182"/>
            <a:ext cx="6093569" cy="447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480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8981A1-383B-13ED-649C-F4AADC88D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BC726C6-A312-ED54-DCD5-9500F5B43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56F4E11-A7F6-D864-EF93-7ED656F84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2971F1-1391-73DE-B858-20B32867A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64D4DBB-6551-E448-CD56-05CFCE5AD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05977323-4892-D4EE-E3E6-985A05244F64}"/>
              </a:ext>
            </a:extLst>
          </p:cNvPr>
          <p:cNvSpPr txBox="1">
            <a:spLocks/>
          </p:cNvSpPr>
          <p:nvPr/>
        </p:nvSpPr>
        <p:spPr>
          <a:xfrm>
            <a:off x="517870" y="976160"/>
            <a:ext cx="6300216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Things to cover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61635A-AD1F-0FCF-F2BA-345B6ADA1668}"/>
              </a:ext>
            </a:extLst>
          </p:cNvPr>
          <p:cNvSpPr txBox="1"/>
          <p:nvPr/>
        </p:nvSpPr>
        <p:spPr>
          <a:xfrm>
            <a:off x="517870" y="1714740"/>
            <a:ext cx="6281928" cy="4167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UI features bar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Markdown cells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Lakehouse/Warehouse connection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Read/Write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Data Wrangler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Parameter cell</a:t>
            </a:r>
          </a:p>
          <a:p>
            <a:pPr marL="274320" lvl="1" indent="-171450" defTabSz="914184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tx2"/>
                </a:solidFill>
                <a:latin typeface="Nunito Sans Bold"/>
              </a:rPr>
              <a:t>Libraries</a:t>
            </a:r>
          </a:p>
          <a:p>
            <a:pPr marL="456883" lvl="1" defTabSz="457086">
              <a:defRPr/>
            </a:pPr>
            <a:r>
              <a:rPr lang="en-US" sz="1600" b="1" dirty="0">
                <a:solidFill>
                  <a:srgbClr val="494949"/>
                </a:solidFill>
                <a:latin typeface="Nunito Sans" pitchFamily="2" charset="77"/>
              </a:rPr>
              <a:t>	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25B3256-F823-B89F-0D0B-4B8AA821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1FEFDA-431C-27DD-F87F-60C0A9C0B7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39" r="38843" b="4411"/>
          <a:stretch/>
        </p:blipFill>
        <p:spPr>
          <a:xfrm>
            <a:off x="6056923" y="0"/>
            <a:ext cx="6132029" cy="6942146"/>
          </a:xfrm>
          <a:prstGeom prst="rect">
            <a:avLst/>
          </a:prstGeom>
        </p:spPr>
      </p:pic>
      <p:pic>
        <p:nvPicPr>
          <p:cNvPr id="5" name="Picture 4" descr="A computer server system with many boxes&#10;&#10;Description automatically generated with medium confidence">
            <a:extLst>
              <a:ext uri="{FF2B5EF4-FFF2-40B4-BE49-F238E27FC236}">
                <a16:creationId xmlns:a16="http://schemas.microsoft.com/office/drawing/2014/main" id="{A79C8D9E-456D-B65A-5117-592AFFE92EF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338" y="1022867"/>
            <a:ext cx="4812265" cy="48122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C75701-FBA1-2ED3-206D-C9922BDD6393}"/>
              </a:ext>
            </a:extLst>
          </p:cNvPr>
          <p:cNvSpPr txBox="1"/>
          <p:nvPr/>
        </p:nvSpPr>
        <p:spPr>
          <a:xfrm>
            <a:off x="7547079" y="4026021"/>
            <a:ext cx="3343524" cy="55399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2">
                    <a:lumMod val="50000"/>
                  </a:schemeClr>
                </a:solidFill>
              </a:rPr>
              <a:t>Demo!!!!!</a:t>
            </a:r>
          </a:p>
        </p:txBody>
      </p:sp>
    </p:spTree>
    <p:extLst>
      <p:ext uri="{BB962C8B-B14F-4D97-AF65-F5344CB8AC3E}">
        <p14:creationId xmlns:p14="http://schemas.microsoft.com/office/powerpoint/2010/main" val="42320218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21BC7F-9E66-0B51-A1D9-8025BB38A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45859D-6418-98D0-60B3-E3112C56A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2D1AC0-8FA0-33B4-C5DB-229801F4A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38E461-8CA7-55AC-11BD-A9DCB54AC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6EC48BE-7383-291B-3AA5-9E9FE5CF8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1B4ED71-DE77-6BDB-9CB5-BB871C7ED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EB0AC4-2FF8-0A0D-6BD0-57ECE8FDCB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39" r="38843" b="4411"/>
          <a:stretch/>
        </p:blipFill>
        <p:spPr>
          <a:xfrm>
            <a:off x="6056923" y="0"/>
            <a:ext cx="6132029" cy="694214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B88B40-048C-E984-BB71-9FFBBEE7AB80}"/>
              </a:ext>
            </a:extLst>
          </p:cNvPr>
          <p:cNvSpPr txBox="1"/>
          <p:nvPr/>
        </p:nvSpPr>
        <p:spPr>
          <a:xfrm>
            <a:off x="517870" y="1314738"/>
            <a:ext cx="5482119" cy="4167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Data Wrangler</a:t>
            </a:r>
          </a:p>
          <a:p>
            <a:pPr marL="457200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Copilot</a:t>
            </a:r>
          </a:p>
          <a:p>
            <a:pPr marL="457200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YouTube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Tales From the Field (YouTube)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Programming with Mosh (YouTube)</a:t>
            </a:r>
          </a:p>
          <a:p>
            <a:pPr marL="1371509" lvl="2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1400" dirty="0">
                <a:solidFill>
                  <a:schemeClr val="tx2"/>
                </a:solidFill>
              </a:rPr>
              <a:t>“Python for Beginners – Learn Python in 1 Hour”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 err="1">
                <a:solidFill>
                  <a:schemeClr val="tx2"/>
                </a:solidFill>
              </a:rPr>
              <a:t>DataBard</a:t>
            </a:r>
            <a:endParaRPr lang="en-US" sz="2000" dirty="0">
              <a:solidFill>
                <a:schemeClr val="tx2"/>
              </a:solidFill>
            </a:endParaRPr>
          </a:p>
          <a:p>
            <a:pPr marL="457200" indent="-457200" defTabSz="914184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Fabric Community (Website and LinkedIn)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dirty="0">
                <a:solidFill>
                  <a:schemeClr val="tx2"/>
                </a:solidFill>
              </a:rPr>
              <a:t>Microsoft Fabric Learning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dirty="0">
                <a:solidFill>
                  <a:schemeClr val="tx2"/>
                </a:solidFill>
              </a:rPr>
              <a:t>Microsoft Fabric Community</a:t>
            </a:r>
          </a:p>
          <a:p>
            <a:pPr marL="457200" indent="-457200" defTabSz="914184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dirty="0">
                <a:solidFill>
                  <a:schemeClr val="tx2"/>
                </a:solidFill>
              </a:rPr>
              <a:t>Microsoft Learn and Blogs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dirty="0">
                <a:hlinkClick r:id="rId4"/>
              </a:rPr>
              <a:t>Using </a:t>
            </a:r>
            <a:r>
              <a:rPr lang="en-US" dirty="0" err="1">
                <a:hlinkClick r:id="rId4"/>
              </a:rPr>
              <a:t>FabricRestClient</a:t>
            </a:r>
            <a:r>
              <a:rPr lang="en-US" dirty="0">
                <a:hlinkClick r:id="rId4"/>
              </a:rPr>
              <a:t> To Make Fabric REST API Calls</a:t>
            </a:r>
            <a:r>
              <a:rPr lang="en-US" dirty="0"/>
              <a:t> (</a:t>
            </a:r>
            <a:r>
              <a:rPr lang="en-US" dirty="0" err="1"/>
              <a:t>SemPy</a:t>
            </a:r>
            <a:r>
              <a:rPr lang="en-US" dirty="0"/>
              <a:t>)</a:t>
            </a:r>
          </a:p>
          <a:p>
            <a:pPr marL="914400" lvl="1" indent="-457200" defTabSz="914184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dirty="0" err="1">
                <a:hlinkClick r:id="rId5"/>
              </a:rPr>
              <a:t>NotebookUtils</a:t>
            </a:r>
            <a:r>
              <a:rPr lang="en-US" dirty="0">
                <a:hlinkClick r:id="rId5"/>
              </a:rPr>
              <a:t> (former </a:t>
            </a:r>
            <a:r>
              <a:rPr lang="en-US" dirty="0" err="1">
                <a:hlinkClick r:id="rId5"/>
              </a:rPr>
              <a:t>MSSparkUtils</a:t>
            </a:r>
            <a:r>
              <a:rPr lang="en-US" dirty="0">
                <a:hlinkClick r:id="rId5"/>
              </a:rPr>
              <a:t>) for Fabric - Microsoft Fabric | Microsoft Learn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319A3DB8-B869-464A-0714-E5691EF7293D}"/>
              </a:ext>
            </a:extLst>
          </p:cNvPr>
          <p:cNvSpPr txBox="1">
            <a:spLocks/>
          </p:cNvSpPr>
          <p:nvPr/>
        </p:nvSpPr>
        <p:spPr>
          <a:xfrm>
            <a:off x="517870" y="657369"/>
            <a:ext cx="6300216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Continue your Journey</a:t>
            </a:r>
          </a:p>
        </p:txBody>
      </p:sp>
      <p:pic>
        <p:nvPicPr>
          <p:cNvPr id="3" name="Picture 2" descr="A person in a green shirt and hat holding a computer&#10;&#10;AI-generated content may be incorrect.">
            <a:extLst>
              <a:ext uri="{FF2B5EF4-FFF2-40B4-BE49-F238E27FC236}">
                <a16:creationId xmlns:a16="http://schemas.microsoft.com/office/drawing/2014/main" id="{03F0707D-AEF4-6F1C-A78B-C8A1F21B7A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7859" y="1842813"/>
            <a:ext cx="5444159" cy="311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153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E05EC-F10B-343A-B482-945410054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1596BBE-8ECB-70A3-265E-A82C5AB70A07}"/>
              </a:ext>
            </a:extLst>
          </p:cNvPr>
          <p:cNvSpPr/>
          <p:nvPr/>
        </p:nvSpPr>
        <p:spPr>
          <a:xfrm>
            <a:off x="0" y="5693229"/>
            <a:ext cx="12192000" cy="11647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00839-53F9-1E39-7AEE-2F1C3B2C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019" y="548589"/>
            <a:ext cx="8034846" cy="646331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Let’s connect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784E67-F58C-439F-5773-F279756F2E29}"/>
              </a:ext>
            </a:extLst>
          </p:cNvPr>
          <p:cNvSpPr/>
          <p:nvPr/>
        </p:nvSpPr>
        <p:spPr>
          <a:xfrm>
            <a:off x="3651395" y="1885424"/>
            <a:ext cx="6214981" cy="52975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274320" rIns="91440" bIns="9144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500"/>
              </a:spcBef>
            </a:pPr>
            <a:r>
              <a:rPr lang="en-US" sz="3200" b="1" dirty="0">
                <a:solidFill>
                  <a:schemeClr val="bg1"/>
                </a:solidFill>
                <a:latin typeface="Arial"/>
                <a:ea typeface="Roboto"/>
                <a:cs typeface="Arial"/>
              </a:rPr>
              <a:t>Jared Kuehn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>
              <a:spcAft>
                <a:spcPts val="500"/>
              </a:spcAft>
            </a:pPr>
            <a:r>
              <a:rPr lang="en-US" sz="2000" b="1" dirty="0">
                <a:solidFill>
                  <a:schemeClr val="accent1"/>
                </a:solidFill>
                <a:latin typeface="Arial"/>
                <a:ea typeface="Roboto"/>
                <a:cs typeface="Arial"/>
              </a:rPr>
              <a:t>Architect - Digital Solutions</a:t>
            </a:r>
            <a:b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2000" b="1" dirty="0">
                <a:solidFill>
                  <a:schemeClr val="accent1"/>
                </a:solidFill>
                <a:latin typeface="Arial"/>
                <a:ea typeface="Roboto"/>
                <a:cs typeface="Arial"/>
              </a:rPr>
              <a:t>BAKER TILLY </a:t>
            </a:r>
            <a:endParaRPr lang="en-US" sz="2400" dirty="0">
              <a:solidFill>
                <a:schemeClr val="accent1"/>
              </a:solidFill>
              <a:latin typeface="Arial"/>
              <a:ea typeface="Roboto"/>
              <a:cs typeface="Arial"/>
            </a:endParaRPr>
          </a:p>
          <a:p>
            <a:r>
              <a:rPr lang="fr-FR" sz="2000" dirty="0">
                <a:solidFill>
                  <a:schemeClr val="bg1"/>
                </a:solidFill>
                <a:latin typeface="Arial"/>
                <a:ea typeface="Roboto"/>
                <a:cs typeface="Arial"/>
                <a:hlinkClick r:id="rId3"/>
              </a:rPr>
              <a:t>jared.kuehn@bakertilly.com</a:t>
            </a:r>
            <a:r>
              <a:rPr lang="fr-FR" sz="2000" dirty="0">
                <a:solidFill>
                  <a:schemeClr val="bg1"/>
                </a:solidFill>
                <a:latin typeface="Arial"/>
                <a:ea typeface="Roboto"/>
                <a:cs typeface="Arial"/>
              </a:rPr>
              <a:t> </a:t>
            </a:r>
          </a:p>
          <a:p>
            <a:endParaRPr lang="fr-FR" sz="2000" dirty="0">
              <a:solidFill>
                <a:schemeClr val="bg1"/>
              </a:solidFill>
              <a:latin typeface="Arial"/>
              <a:ea typeface="Roboto"/>
              <a:cs typeface="Arial"/>
            </a:endParaRPr>
          </a:p>
          <a:p>
            <a:r>
              <a:rPr lang="en-US" sz="2000" dirty="0"/>
              <a:t>LinkedIn: </a:t>
            </a:r>
            <a:r>
              <a:rPr lang="en-US" sz="2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/in/</a:t>
            </a:r>
            <a:r>
              <a:rPr lang="en-US" sz="200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databard-jared-kuehn</a:t>
            </a:r>
            <a:r>
              <a:rPr lang="en-US" sz="2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2000" dirty="0"/>
          </a:p>
          <a:p>
            <a:r>
              <a:rPr lang="en-US" sz="2000" dirty="0"/>
              <a:t>BlueSky - @DataBard</a:t>
            </a:r>
          </a:p>
          <a:p>
            <a:endParaRPr lang="fr-FR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endParaRPr lang="fr-FR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endParaRPr lang="fr-FR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GitHub Repo for 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today’s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Demo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: 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5"/>
              </a:rPr>
              <a:t>https://github.com/databardus/PySparkFabric_Intro</a:t>
            </a:r>
            <a:endParaRPr lang="fr-FR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endParaRPr lang="fr-FR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lvl="0">
              <a:spcAft>
                <a:spcPts val="500"/>
              </a:spcAft>
            </a:pPr>
            <a:endParaRPr lang="en-US" sz="1100" b="1" dirty="0">
              <a:solidFill>
                <a:prstClr val="black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0411F-D21E-74EC-63E4-703534301B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195" y="1722474"/>
            <a:ext cx="2910362" cy="2910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AEB21B-467B-BA5F-2CF4-B45ADCC0DB74}"/>
              </a:ext>
            </a:extLst>
          </p:cNvPr>
          <p:cNvSpPr txBox="1"/>
          <p:nvPr/>
        </p:nvSpPr>
        <p:spPr>
          <a:xfrm>
            <a:off x="7873010" y="834839"/>
            <a:ext cx="3986732" cy="772006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 algn="ctr">
              <a:spcBef>
                <a:spcPts val="500"/>
              </a:spcBef>
            </a:pPr>
            <a:r>
              <a:rPr lang="en-US" sz="2000" b="1" dirty="0">
                <a:solidFill>
                  <a:schemeClr val="bg1"/>
                </a:solidFill>
                <a:latin typeface="Arial"/>
                <a:ea typeface="Roboto"/>
                <a:cs typeface="Arial"/>
              </a:rPr>
              <a:t>Check me out on YouTube!</a:t>
            </a:r>
          </a:p>
          <a:p>
            <a:pPr lvl="0" algn="ctr">
              <a:spcBef>
                <a:spcPts val="500"/>
              </a:spcBef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Search ‘Report As A Service’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EB03998-54F8-9859-BBB1-717B9E0002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" y="1722474"/>
            <a:ext cx="2910362" cy="291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433888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3732</TotalTime>
  <Words>565</Words>
  <Application>Microsoft Office PowerPoint</Application>
  <PresentationFormat>Widescreen</PresentationFormat>
  <Paragraphs>103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Aptos</vt:lpstr>
      <vt:lpstr>Arial</vt:lpstr>
      <vt:lpstr>Bierstadt</vt:lpstr>
      <vt:lpstr>Nunito Sans</vt:lpstr>
      <vt:lpstr>Nunito Sans Bold</vt:lpstr>
      <vt:lpstr>Nunito Sans Light</vt:lpstr>
      <vt:lpstr>Nunito Sans Regular</vt:lpstr>
      <vt:lpstr>GestaltVTI</vt:lpstr>
      <vt:lpstr>Date: 2025/07/17, Cloud Data Driven Presented by Jared Kuehn</vt:lpstr>
      <vt:lpstr>PowerPoint Presentation</vt:lpstr>
      <vt:lpstr>Today's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connect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Jared Kuehn</dc:creator>
  <cp:lastModifiedBy>Jared Kuehn</cp:lastModifiedBy>
  <cp:revision>15</cp:revision>
  <dcterms:created xsi:type="dcterms:W3CDTF">2025-02-16T17:23:13Z</dcterms:created>
  <dcterms:modified xsi:type="dcterms:W3CDTF">2025-07-17T17:24:50Z</dcterms:modified>
</cp:coreProperties>
</file>

<file path=docProps/thumbnail.jpeg>
</file>